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5143500" cx="9144000"/>
  <p:notesSz cx="6858000" cy="9144000"/>
  <p:embeddedFontLst>
    <p:embeddedFont>
      <p:font typeface="Roboto"/>
      <p:regular r:id="rId21"/>
      <p:bold r:id="rId22"/>
      <p:italic r:id="rId23"/>
      <p:boldItalic r:id="rId24"/>
    </p:embeddedFont>
    <p:embeddedFont>
      <p:font typeface="Poppins"/>
      <p:regular r:id="rId25"/>
      <p:bold r:id="rId26"/>
      <p:italic r:id="rId27"/>
      <p:boldItalic r:id="rId28"/>
    </p:embeddedFont>
    <p:embeddedFont>
      <p:font typeface="Merriweather"/>
      <p:regular r:id="rId29"/>
      <p:bold r:id="rId30"/>
      <p:italic r:id="rId31"/>
      <p:boldItalic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6A735116-398A-4686-AC54-1E288FD74AFD}">
  <a:tblStyle styleId="{6A735116-398A-4686-AC54-1E288FD74AF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Roboto-bold.fntdata"/><Relationship Id="rId21" Type="http://schemas.openxmlformats.org/officeDocument/2006/relationships/font" Target="fonts/Roboto-regular.fntdata"/><Relationship Id="rId24" Type="http://schemas.openxmlformats.org/officeDocument/2006/relationships/font" Target="fonts/Roboto-boldItalic.fntdata"/><Relationship Id="rId23" Type="http://schemas.openxmlformats.org/officeDocument/2006/relationships/font" Target="fonts/Roboto-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Poppins-bold.fntdata"/><Relationship Id="rId25" Type="http://schemas.openxmlformats.org/officeDocument/2006/relationships/font" Target="fonts/Poppins-regular.fntdata"/><Relationship Id="rId28" Type="http://schemas.openxmlformats.org/officeDocument/2006/relationships/font" Target="fonts/Poppins-boldItalic.fntdata"/><Relationship Id="rId27" Type="http://schemas.openxmlformats.org/officeDocument/2006/relationships/font" Target="fonts/Poppins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erriweather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Merriweather-italic.fntdata"/><Relationship Id="rId30" Type="http://schemas.openxmlformats.org/officeDocument/2006/relationships/font" Target="fonts/Merriweather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32" Type="http://schemas.openxmlformats.org/officeDocument/2006/relationships/font" Target="fonts/Merriweather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c6f73a04f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c6f73a04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8d27aa790_0_7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8d27aa790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c6f73a04f_0_2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c6f73a04f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c6f73a04f_0_1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c6f73a04f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38d2684827_1_11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38d2684827_1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4a2eb448f455741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4a2eb448f455741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38d2684827_1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38d2684827_1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473137b98e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473137b98e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oppins"/>
              <a:buAutoNum type="arabicPeriod"/>
            </a:pPr>
            <a:r>
              <a:rPr lang="en" sz="1400">
                <a:solidFill>
                  <a:srgbClr val="615CA2"/>
                </a:solidFill>
                <a:highlight>
                  <a:schemeClr val="lt1"/>
                </a:highlight>
                <a:latin typeface="Poppins"/>
                <a:ea typeface="Poppins"/>
                <a:cs typeface="Poppins"/>
                <a:sym typeface="Poppins"/>
              </a:rPr>
              <a:t>Adaptability than on predictability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473137b98e_7_8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473137b98e_7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473137b98e_7_5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473137b98e_7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473137b98e_4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473137b98e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473137b98e_2_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473137b98e_2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473137b98e_7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473137b98e_7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473137b98e_7_1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473137b98e_7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473137b98e_4_1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473137b98e_4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0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0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Google Shape;56;p1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terial">
    <p:bg>
      <p:bgPr>
        <a:solidFill>
          <a:schemeClr val="accen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Relationship Id="rId4" Type="http://schemas.openxmlformats.org/officeDocument/2006/relationships/image" Target="../media/image1.png"/><Relationship Id="rId5" Type="http://schemas.openxmlformats.org/officeDocument/2006/relationships/image" Target="../media/image11.gif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gif"/><Relationship Id="rId4" Type="http://schemas.openxmlformats.org/officeDocument/2006/relationships/image" Target="../media/image12.png"/><Relationship Id="rId9" Type="http://schemas.openxmlformats.org/officeDocument/2006/relationships/image" Target="../media/image7.png"/><Relationship Id="rId5" Type="http://schemas.openxmlformats.org/officeDocument/2006/relationships/image" Target="../media/image13.png"/><Relationship Id="rId6" Type="http://schemas.openxmlformats.org/officeDocument/2006/relationships/image" Target="../media/image9.png"/><Relationship Id="rId7" Type="http://schemas.openxmlformats.org/officeDocument/2006/relationships/image" Target="../media/image14.png"/><Relationship Id="rId8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gif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Relationship Id="rId4" Type="http://schemas.openxmlformats.org/officeDocument/2006/relationships/image" Target="../media/image6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gif"/><Relationship Id="rId4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jpg"/><Relationship Id="rId4" Type="http://schemas.openxmlformats.org/officeDocument/2006/relationships/image" Target="../media/image4.gif"/><Relationship Id="rId5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jpg"/><Relationship Id="rId4" Type="http://schemas.openxmlformats.org/officeDocument/2006/relationships/image" Target="../media/image4.gif"/><Relationship Id="rId5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jpg"/><Relationship Id="rId4" Type="http://schemas.openxmlformats.org/officeDocument/2006/relationships/image" Target="../media/image4.gif"/><Relationship Id="rId5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jpg"/><Relationship Id="rId4" Type="http://schemas.openxmlformats.org/officeDocument/2006/relationships/image" Target="../media/image4.gif"/><Relationship Id="rId5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jpg"/><Relationship Id="rId4" Type="http://schemas.openxmlformats.org/officeDocument/2006/relationships/image" Target="../media/image4.gif"/><Relationship Id="rId5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jpg"/><Relationship Id="rId4" Type="http://schemas.openxmlformats.org/officeDocument/2006/relationships/image" Target="../media/image4.gif"/><Relationship Id="rId5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/>
          <p:nvPr/>
        </p:nvSpPr>
        <p:spPr>
          <a:xfrm>
            <a:off x="0" y="0"/>
            <a:ext cx="4518900" cy="51435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8" name="Google Shape;6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2963" y="1596700"/>
            <a:ext cx="3283724" cy="150560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3"/>
          <p:cNvSpPr/>
          <p:nvPr/>
        </p:nvSpPr>
        <p:spPr>
          <a:xfrm>
            <a:off x="4885415" y="4514050"/>
            <a:ext cx="357000" cy="305700"/>
          </a:xfrm>
          <a:prstGeom prst="triangle">
            <a:avLst>
              <a:gd fmla="val 50000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13"/>
          <p:cNvSpPr txBox="1"/>
          <p:nvPr/>
        </p:nvSpPr>
        <p:spPr>
          <a:xfrm>
            <a:off x="5344125" y="4333450"/>
            <a:ext cx="479100" cy="30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solidFill>
                  <a:srgbClr val="FFFFFF"/>
                </a:solidFill>
              </a:rPr>
              <a:t>=</a:t>
            </a:r>
            <a:endParaRPr b="1" sz="3500">
              <a:solidFill>
                <a:srgbClr val="FFFFFF"/>
              </a:solidFill>
            </a:endParaRPr>
          </a:p>
        </p:txBody>
      </p:sp>
      <p:sp>
        <p:nvSpPr>
          <p:cNvPr id="71" name="Google Shape;71;p13"/>
          <p:cNvSpPr txBox="1"/>
          <p:nvPr/>
        </p:nvSpPr>
        <p:spPr>
          <a:xfrm>
            <a:off x="5823225" y="4427350"/>
            <a:ext cx="3391500" cy="47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Time </a:t>
            </a:r>
            <a:r>
              <a:rPr lang="en" sz="25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For A Change</a:t>
            </a:r>
            <a:endParaRPr sz="19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72" name="Google Shape;72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675" y="4457075"/>
            <a:ext cx="357000" cy="357000"/>
          </a:xfrm>
          <a:prstGeom prst="rect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3" name="Google Shape;73;p13"/>
          <p:cNvSpPr txBox="1"/>
          <p:nvPr/>
        </p:nvSpPr>
        <p:spPr>
          <a:xfrm>
            <a:off x="837675" y="4396025"/>
            <a:ext cx="2557200" cy="47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Poppins"/>
                <a:ea typeface="Poppins"/>
                <a:cs typeface="Poppins"/>
                <a:sym typeface="Poppins"/>
              </a:rPr>
              <a:t>Hackathon</a:t>
            </a:r>
            <a:endParaRPr sz="1600"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74" name="Google Shape;74;p13"/>
          <p:cNvGrpSpPr/>
          <p:nvPr/>
        </p:nvGrpSpPr>
        <p:grpSpPr>
          <a:xfrm>
            <a:off x="5011725" y="2065150"/>
            <a:ext cx="3905100" cy="885100"/>
            <a:chOff x="5011725" y="1912750"/>
            <a:chExt cx="3905100" cy="885100"/>
          </a:xfrm>
        </p:grpSpPr>
        <p:sp>
          <p:nvSpPr>
            <p:cNvPr id="75" name="Google Shape;75;p13"/>
            <p:cNvSpPr txBox="1"/>
            <p:nvPr/>
          </p:nvSpPr>
          <p:spPr>
            <a:xfrm>
              <a:off x="5011725" y="1912750"/>
              <a:ext cx="3905100" cy="51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6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76" name="Google Shape;76;p13"/>
            <p:cNvSpPr txBox="1"/>
            <p:nvPr/>
          </p:nvSpPr>
          <p:spPr>
            <a:xfrm>
              <a:off x="5242425" y="2286650"/>
              <a:ext cx="3618000" cy="51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6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sp>
        <p:nvSpPr>
          <p:cNvPr id="77" name="Google Shape;77;p13"/>
          <p:cNvSpPr txBox="1"/>
          <p:nvPr/>
        </p:nvSpPr>
        <p:spPr>
          <a:xfrm>
            <a:off x="483275" y="2979550"/>
            <a:ext cx="4188000" cy="47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latin typeface="Poppins"/>
                <a:ea typeface="Poppins"/>
                <a:cs typeface="Poppins"/>
                <a:sym typeface="Poppins"/>
              </a:rPr>
              <a:t>Premium Experience for Customers</a:t>
            </a:r>
            <a:endParaRPr i="1" sz="100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78" name="Google Shape;78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18625" y="1375200"/>
            <a:ext cx="3190800" cy="23931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2"/>
          <p:cNvSpPr txBox="1"/>
          <p:nvPr>
            <p:ph type="title"/>
          </p:nvPr>
        </p:nvSpPr>
        <p:spPr>
          <a:xfrm>
            <a:off x="479250" y="925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Technologies Employed in Full Stack Development </a:t>
            </a:r>
            <a:endParaRPr b="1"/>
          </a:p>
        </p:txBody>
      </p:sp>
      <p:pic>
        <p:nvPicPr>
          <p:cNvPr id="222" name="Google Shape;222;p22"/>
          <p:cNvPicPr preferRelativeResize="0"/>
          <p:nvPr/>
        </p:nvPicPr>
        <p:blipFill rotWithShape="1">
          <a:blip r:embed="rId3">
            <a:alphaModFix/>
          </a:blip>
          <a:srcRect b="13895" l="11653" r="13113" t="10871"/>
          <a:stretch/>
        </p:blipFill>
        <p:spPr>
          <a:xfrm>
            <a:off x="28650" y="116950"/>
            <a:ext cx="448400" cy="44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135988"/>
            <a:ext cx="3065951" cy="135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8949" y="3060749"/>
            <a:ext cx="2819400" cy="145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22"/>
          <p:cNvPicPr preferRelativeResize="0"/>
          <p:nvPr/>
        </p:nvPicPr>
        <p:blipFill rotWithShape="1">
          <a:blip r:embed="rId6">
            <a:alphaModFix/>
          </a:blip>
          <a:srcRect b="14401" l="23401" r="21936" t="16561"/>
          <a:stretch/>
        </p:blipFill>
        <p:spPr>
          <a:xfrm>
            <a:off x="7029763" y="3060750"/>
            <a:ext cx="1436425" cy="181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512425" y="1179800"/>
            <a:ext cx="2471100" cy="15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2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551225" y="1082250"/>
            <a:ext cx="2291226" cy="1904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2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067200" y="3875225"/>
            <a:ext cx="2011663" cy="60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3"/>
          <p:cNvSpPr/>
          <p:nvPr/>
        </p:nvSpPr>
        <p:spPr>
          <a:xfrm>
            <a:off x="100650" y="117300"/>
            <a:ext cx="8942700" cy="4938900"/>
          </a:xfrm>
          <a:prstGeom prst="rect">
            <a:avLst/>
          </a:prstGeom>
          <a:noFill/>
          <a:ln cap="flat" cmpd="sng" w="76200">
            <a:solidFill>
              <a:srgbClr val="0B0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B0080"/>
              </a:solidFill>
            </a:endParaRPr>
          </a:p>
        </p:txBody>
      </p:sp>
      <p:sp>
        <p:nvSpPr>
          <p:cNvPr id="234" name="Google Shape;234;p23"/>
          <p:cNvSpPr txBox="1"/>
          <p:nvPr>
            <p:ph type="title"/>
          </p:nvPr>
        </p:nvSpPr>
        <p:spPr>
          <a:xfrm>
            <a:off x="2018200" y="1531800"/>
            <a:ext cx="4998300" cy="88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0B0080"/>
                </a:solidFill>
                <a:latin typeface="Poppins"/>
                <a:ea typeface="Poppins"/>
                <a:cs typeface="Poppins"/>
                <a:sym typeface="Poppins"/>
              </a:rPr>
              <a:t>Use Cases</a:t>
            </a:r>
            <a:endParaRPr sz="4000">
              <a:solidFill>
                <a:srgbClr val="0B008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35" name="Google Shape;235;p23"/>
          <p:cNvPicPr preferRelativeResize="0"/>
          <p:nvPr/>
        </p:nvPicPr>
        <p:blipFill rotWithShape="1">
          <a:blip r:embed="rId3">
            <a:alphaModFix/>
          </a:blip>
          <a:srcRect b="0" l="0" r="0" t="20810"/>
          <a:stretch/>
        </p:blipFill>
        <p:spPr>
          <a:xfrm>
            <a:off x="3002875" y="2489400"/>
            <a:ext cx="3028950" cy="126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0" name="Google Shape;240;p24"/>
          <p:cNvGraphicFramePr/>
          <p:nvPr/>
        </p:nvGraphicFramePr>
        <p:xfrm>
          <a:off x="-10975" y="14163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{6A735116-398A-4686-AC54-1E288FD74AFD}</a:tableStyleId>
              </a:tblPr>
              <a:tblGrid>
                <a:gridCol w="547475"/>
                <a:gridCol w="8596525"/>
              </a:tblGrid>
              <a:tr h="5060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6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/>
                        <a:t>Customer</a:t>
                      </a:r>
                      <a:r>
                        <a:rPr lang="en" sz="1700"/>
                        <a:t> Creation - Platform Color Personalization + Shopper + Recommendations</a:t>
                      </a:r>
                      <a:endParaRPr b="1" sz="1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60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6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/>
                        <a:t>Customer </a:t>
                      </a:r>
                      <a:r>
                        <a:rPr lang="en" sz="1700"/>
                        <a:t>logs in as Shopper, Personalised Experience</a:t>
                      </a:r>
                      <a:endParaRPr b="1" sz="1700">
                        <a:solidFill>
                          <a:srgbClr val="0B008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60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6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/>
                        <a:t>Customer </a:t>
                      </a:r>
                      <a:r>
                        <a:rPr lang="en" sz="1700"/>
                        <a:t>logs in as Admin, Personalised Experience + Statistical summary</a:t>
                      </a:r>
                      <a:endParaRPr b="1" sz="1700">
                        <a:solidFill>
                          <a:srgbClr val="0B008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885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6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/>
                        <a:t>Customer belongs to Education sector, Demographic + Sector based Recommendations</a:t>
                      </a:r>
                      <a:endParaRPr b="1" sz="1600">
                        <a:solidFill>
                          <a:srgbClr val="0B008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60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6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/>
                        <a:t>Customer is based in Singapore, Demographic + Sector based Recommendations</a:t>
                      </a:r>
                      <a:endParaRPr b="1" sz="16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9143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6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/>
                        <a:t>Customer logs in, Shown Recommendations, Details are pre-computed (Delta Caching)</a:t>
                      </a:r>
                      <a:endParaRPr sz="1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41" name="Google Shape;241;p24"/>
          <p:cNvSpPr/>
          <p:nvPr/>
        </p:nvSpPr>
        <p:spPr>
          <a:xfrm>
            <a:off x="-11000" y="690925"/>
            <a:ext cx="9144000" cy="725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accent1"/>
                </a:solidFill>
              </a:rPr>
              <a:t>Courtesy:</a:t>
            </a:r>
            <a:r>
              <a:rPr lang="en" sz="1900"/>
              <a:t> Vysor - Cast Mobile onto Laptop Screen</a:t>
            </a:r>
            <a:endParaRPr sz="1900"/>
          </a:p>
        </p:txBody>
      </p:sp>
      <p:sp>
        <p:nvSpPr>
          <p:cNvPr id="242" name="Google Shape;242;p24"/>
          <p:cNvSpPr txBox="1"/>
          <p:nvPr>
            <p:ph type="title"/>
          </p:nvPr>
        </p:nvSpPr>
        <p:spPr>
          <a:xfrm>
            <a:off x="148764" y="3980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Use Cases</a:t>
            </a:r>
            <a:endParaRPr sz="2300"/>
          </a:p>
        </p:txBody>
      </p:sp>
      <p:sp>
        <p:nvSpPr>
          <p:cNvPr id="243" name="Google Shape;243;p24"/>
          <p:cNvSpPr/>
          <p:nvPr/>
        </p:nvSpPr>
        <p:spPr>
          <a:xfrm>
            <a:off x="32975" y="1536450"/>
            <a:ext cx="450600" cy="285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B0080"/>
              </a:solidFill>
            </a:endParaRPr>
          </a:p>
        </p:txBody>
      </p:sp>
      <p:sp>
        <p:nvSpPr>
          <p:cNvPr id="244" name="Google Shape;244;p24"/>
          <p:cNvSpPr/>
          <p:nvPr/>
        </p:nvSpPr>
        <p:spPr>
          <a:xfrm>
            <a:off x="32975" y="1996600"/>
            <a:ext cx="450600" cy="285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B0080"/>
              </a:solidFill>
            </a:endParaRPr>
          </a:p>
        </p:txBody>
      </p:sp>
      <p:sp>
        <p:nvSpPr>
          <p:cNvPr id="245" name="Google Shape;245;p24"/>
          <p:cNvSpPr/>
          <p:nvPr/>
        </p:nvSpPr>
        <p:spPr>
          <a:xfrm>
            <a:off x="32975" y="2456750"/>
            <a:ext cx="450600" cy="285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B0080"/>
              </a:solidFill>
            </a:endParaRPr>
          </a:p>
        </p:txBody>
      </p:sp>
      <p:sp>
        <p:nvSpPr>
          <p:cNvPr id="246" name="Google Shape;246;p24"/>
          <p:cNvSpPr/>
          <p:nvPr/>
        </p:nvSpPr>
        <p:spPr>
          <a:xfrm>
            <a:off x="32975" y="3136963"/>
            <a:ext cx="450600" cy="285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B0080"/>
              </a:solidFill>
            </a:endParaRPr>
          </a:p>
        </p:txBody>
      </p:sp>
      <p:sp>
        <p:nvSpPr>
          <p:cNvPr id="247" name="Google Shape;247;p24"/>
          <p:cNvSpPr/>
          <p:nvPr/>
        </p:nvSpPr>
        <p:spPr>
          <a:xfrm>
            <a:off x="32975" y="3752125"/>
            <a:ext cx="450600" cy="285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24"/>
          <p:cNvSpPr/>
          <p:nvPr/>
        </p:nvSpPr>
        <p:spPr>
          <a:xfrm>
            <a:off x="32975" y="4275550"/>
            <a:ext cx="450600" cy="285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9" name="Google Shape;249;p24"/>
          <p:cNvPicPr preferRelativeResize="0"/>
          <p:nvPr/>
        </p:nvPicPr>
        <p:blipFill rotWithShape="1">
          <a:blip r:embed="rId3">
            <a:alphaModFix/>
          </a:blip>
          <a:srcRect b="13895" l="11653" r="13113" t="10871"/>
          <a:stretch/>
        </p:blipFill>
        <p:spPr>
          <a:xfrm>
            <a:off x="28650" y="116950"/>
            <a:ext cx="448400" cy="44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5"/>
          <p:cNvSpPr txBox="1"/>
          <p:nvPr/>
        </p:nvSpPr>
        <p:spPr>
          <a:xfrm>
            <a:off x="173250" y="907425"/>
            <a:ext cx="8446200" cy="39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b="1" lang="en" sz="1600">
                <a:solidFill>
                  <a:srgbClr val="0B0080"/>
                </a:solidFill>
              </a:rPr>
              <a:t>Demographic and Sector-Based Recommendation</a:t>
            </a:r>
            <a:r>
              <a:rPr b="1" lang="en" sz="1600"/>
              <a:t>: </a:t>
            </a:r>
            <a:r>
              <a:rPr lang="en" sz="1600"/>
              <a:t>c</a:t>
            </a:r>
            <a:r>
              <a:rPr lang="en" sz="1600"/>
              <a:t>an significantly improve first time recommendations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b="1" lang="en" sz="1600">
                <a:solidFill>
                  <a:srgbClr val="0B0080"/>
                </a:solidFill>
              </a:rPr>
              <a:t>Company Logo Personalisation</a:t>
            </a:r>
            <a:r>
              <a:rPr b="1" lang="en" sz="1600"/>
              <a:t>: </a:t>
            </a:r>
            <a:r>
              <a:rPr lang="en" sz="1600"/>
              <a:t>home-like feeling with personalised company colors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b="1" lang="en" sz="1600">
                <a:solidFill>
                  <a:srgbClr val="0B0080"/>
                </a:solidFill>
              </a:rPr>
              <a:t>Delta Smart Caching</a:t>
            </a:r>
            <a:r>
              <a:rPr b="1" lang="en" sz="1600"/>
              <a:t>: </a:t>
            </a:r>
            <a:r>
              <a:rPr lang="en" sz="1600"/>
              <a:t>cache the top 3 recommended items to render instantly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b="1" lang="en" sz="1600">
                <a:solidFill>
                  <a:srgbClr val="0B0080"/>
                </a:solidFill>
              </a:rPr>
              <a:t>Employee Role Customization</a:t>
            </a:r>
            <a:r>
              <a:rPr b="1" lang="en" sz="1600"/>
              <a:t>: </a:t>
            </a:r>
            <a:r>
              <a:rPr lang="en" sz="1600"/>
              <a:t>screen customized as per the employee rule</a:t>
            </a:r>
            <a:br>
              <a:rPr lang="en" sz="1600"/>
            </a:br>
            <a:endParaRPr b="1"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b="1" lang="en" sz="1600">
                <a:solidFill>
                  <a:srgbClr val="0B0080"/>
                </a:solidFill>
              </a:rPr>
              <a:t>Admin Portal with Data Analytics Service: </a:t>
            </a:r>
            <a:r>
              <a:rPr lang="en" sz="1600"/>
              <a:t>understand</a:t>
            </a:r>
            <a:r>
              <a:rPr b="1" lang="en" sz="1600"/>
              <a:t> </a:t>
            </a:r>
            <a:r>
              <a:rPr lang="en" sz="1600"/>
              <a:t>budget, expenditure details in a visual manner</a:t>
            </a:r>
            <a:endParaRPr sz="1600"/>
          </a:p>
        </p:txBody>
      </p:sp>
      <p:sp>
        <p:nvSpPr>
          <p:cNvPr id="255" name="Google Shape;255;p25"/>
          <p:cNvSpPr txBox="1"/>
          <p:nvPr>
            <p:ph type="title"/>
          </p:nvPr>
        </p:nvSpPr>
        <p:spPr>
          <a:xfrm>
            <a:off x="476850" y="7620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Delta - Unique Selling Points</a:t>
            </a:r>
            <a:endParaRPr/>
          </a:p>
        </p:txBody>
      </p:sp>
      <p:pic>
        <p:nvPicPr>
          <p:cNvPr id="256" name="Google Shape;256;p25"/>
          <p:cNvPicPr preferRelativeResize="0"/>
          <p:nvPr/>
        </p:nvPicPr>
        <p:blipFill rotWithShape="1">
          <a:blip r:embed="rId3">
            <a:alphaModFix/>
          </a:blip>
          <a:srcRect b="13895" l="11653" r="13113" t="10871"/>
          <a:stretch/>
        </p:blipFill>
        <p:spPr>
          <a:xfrm>
            <a:off x="28650" y="116950"/>
            <a:ext cx="448400" cy="44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6"/>
          <p:cNvSpPr txBox="1"/>
          <p:nvPr>
            <p:ph type="title"/>
          </p:nvPr>
        </p:nvSpPr>
        <p:spPr>
          <a:xfrm>
            <a:off x="158700" y="2270396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dk2"/>
                </a:solidFill>
              </a:rPr>
              <a:t>Q&amp;A</a:t>
            </a:r>
            <a:endParaRPr sz="4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27"/>
          <p:cNvSpPr/>
          <p:nvPr/>
        </p:nvSpPr>
        <p:spPr>
          <a:xfrm>
            <a:off x="45125" y="63175"/>
            <a:ext cx="9050700" cy="5080200"/>
          </a:xfrm>
          <a:prstGeom prst="rect">
            <a:avLst/>
          </a:prstGeom>
          <a:noFill/>
          <a:ln cap="flat" cmpd="sng" w="1143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7" name="Google Shape;26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0373" y="656300"/>
            <a:ext cx="4463249" cy="374155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68" name="Google Shape;268;p27"/>
          <p:cNvSpPr txBox="1"/>
          <p:nvPr/>
        </p:nvSpPr>
        <p:spPr>
          <a:xfrm>
            <a:off x="5580650" y="4355975"/>
            <a:ext cx="14688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20124D"/>
                </a:solidFill>
                <a:latin typeface="Poppins"/>
                <a:ea typeface="Poppins"/>
                <a:cs typeface="Poppins"/>
                <a:sym typeface="Poppins"/>
              </a:rPr>
              <a:t>Thanks!</a:t>
            </a:r>
            <a:endParaRPr sz="2300">
              <a:solidFill>
                <a:srgbClr val="20124D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3" name="Google Shape;83;p14"/>
          <p:cNvGraphicFramePr/>
          <p:nvPr/>
        </p:nvGraphicFramePr>
        <p:xfrm>
          <a:off x="432675" y="16531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{6A735116-398A-4686-AC54-1E288FD74AFD}</a:tableStyleId>
              </a:tblPr>
              <a:tblGrid>
                <a:gridCol w="4016325"/>
              </a:tblGrid>
              <a:tr h="3040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chemeClr val="accent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Extreme Programming Pairs</a:t>
                      </a:r>
                      <a:endParaRPr>
                        <a:solidFill>
                          <a:schemeClr val="accent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40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{</a:t>
                      </a:r>
                      <a:r>
                        <a:rPr lang="en" sz="16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 Abhishek Srivastava, Rohan Datta </a:t>
                      </a:r>
                      <a:r>
                        <a:rPr b="1" lang="en" sz="16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}</a:t>
                      </a:r>
                      <a:endParaRPr b="1" sz="16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40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 {</a:t>
                      </a:r>
                      <a:r>
                        <a:rPr lang="en" sz="16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 Divya Raj, Simran Srivastava </a:t>
                      </a:r>
                      <a:r>
                        <a:rPr b="1" lang="en" sz="16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}</a:t>
                      </a:r>
                      <a:endParaRPr b="1" sz="16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84" name="Google Shape;84;p14"/>
          <p:cNvGraphicFramePr/>
          <p:nvPr/>
        </p:nvGraphicFramePr>
        <p:xfrm>
          <a:off x="448175" y="3336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{6A735116-398A-4686-AC54-1E288FD74AFD}</a:tableStyleId>
              </a:tblPr>
              <a:tblGrid>
                <a:gridCol w="3985325"/>
              </a:tblGrid>
              <a:tr h="4305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700">
                          <a:solidFill>
                            <a:schemeClr val="accent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Mentor</a:t>
                      </a:r>
                      <a:endParaRPr b="1" sz="1700">
                        <a:solidFill>
                          <a:schemeClr val="accent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305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{</a:t>
                      </a:r>
                      <a:r>
                        <a:rPr lang="en" sz="16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 Mr Krishna </a:t>
                      </a:r>
                      <a:r>
                        <a:rPr b="1" lang="en" sz="16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}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pSp>
        <p:nvGrpSpPr>
          <p:cNvPr id="85" name="Google Shape;85;p14"/>
          <p:cNvGrpSpPr/>
          <p:nvPr/>
        </p:nvGrpSpPr>
        <p:grpSpPr>
          <a:xfrm>
            <a:off x="1954078" y="439156"/>
            <a:ext cx="7252776" cy="861000"/>
            <a:chOff x="887278" y="820156"/>
            <a:chExt cx="7252776" cy="861000"/>
          </a:xfrm>
        </p:grpSpPr>
        <p:sp>
          <p:nvSpPr>
            <p:cNvPr id="86" name="Google Shape;86;p14"/>
            <p:cNvSpPr txBox="1"/>
            <p:nvPr/>
          </p:nvSpPr>
          <p:spPr>
            <a:xfrm>
              <a:off x="887278" y="820156"/>
              <a:ext cx="3678000" cy="86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0">
                  <a:solidFill>
                    <a:srgbClr val="666666"/>
                  </a:solidFill>
                  <a:latin typeface="Poppins"/>
                  <a:ea typeface="Poppins"/>
                  <a:cs typeface="Poppins"/>
                  <a:sym typeface="Poppins"/>
                </a:rPr>
                <a:t>We are</a:t>
              </a:r>
              <a:endParaRPr sz="3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pic>
          <p:nvPicPr>
            <p:cNvPr id="87" name="Google Shape;87;p1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982052" y="880748"/>
              <a:ext cx="1589188" cy="728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8" name="Google Shape;88;p14"/>
            <p:cNvSpPr txBox="1"/>
            <p:nvPr/>
          </p:nvSpPr>
          <p:spPr>
            <a:xfrm>
              <a:off x="4650154" y="886277"/>
              <a:ext cx="3489900" cy="72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700">
                  <a:solidFill>
                    <a:srgbClr val="666666"/>
                  </a:solidFill>
                  <a:latin typeface="Poppins"/>
                  <a:ea typeface="Poppins"/>
                  <a:cs typeface="Poppins"/>
                  <a:sym typeface="Poppins"/>
                </a:rPr>
                <a:t>force!</a:t>
              </a:r>
              <a:endParaRPr sz="3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pic>
        <p:nvPicPr>
          <p:cNvPr id="89" name="Google Shape;89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08963" y="1653125"/>
            <a:ext cx="4135038" cy="29675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4"/>
          <p:cNvSpPr/>
          <p:nvPr/>
        </p:nvSpPr>
        <p:spPr>
          <a:xfrm>
            <a:off x="50" y="0"/>
            <a:ext cx="9144000" cy="117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5"/>
          <p:cNvSpPr txBox="1"/>
          <p:nvPr/>
        </p:nvSpPr>
        <p:spPr>
          <a:xfrm>
            <a:off x="98400" y="3195250"/>
            <a:ext cx="5206500" cy="892500"/>
          </a:xfrm>
          <a:prstGeom prst="rect">
            <a:avLst/>
          </a:prstGeom>
          <a:noFill/>
          <a:ln cap="flat" cmpd="sng" w="9525">
            <a:solidFill>
              <a:srgbClr val="0B0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accent1"/>
                </a:solidFill>
              </a:rPr>
              <a:t>Problem Keywords</a:t>
            </a:r>
            <a:r>
              <a:rPr b="1" lang="en" sz="1700"/>
              <a:t>:</a:t>
            </a:r>
            <a:endParaRPr b="1"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0B5394"/>
                </a:solidFill>
              </a:rPr>
              <a:t>Personalisation</a:t>
            </a:r>
            <a:r>
              <a:rPr b="1" lang="en" sz="1500">
                <a:solidFill>
                  <a:schemeClr val="accent1"/>
                </a:solidFill>
              </a:rPr>
              <a:t>	</a:t>
            </a:r>
            <a:r>
              <a:rPr b="1" lang="en" sz="1500">
                <a:solidFill>
                  <a:srgbClr val="615CA2"/>
                </a:solidFill>
              </a:rPr>
              <a:t>Recommendations</a:t>
            </a:r>
            <a:r>
              <a:rPr b="1" lang="en" sz="1500">
                <a:solidFill>
                  <a:schemeClr val="accent1"/>
                </a:solidFill>
              </a:rPr>
              <a:t>		</a:t>
            </a:r>
            <a:r>
              <a:rPr b="1" lang="en" sz="1500">
                <a:solidFill>
                  <a:srgbClr val="0000FF"/>
                </a:solidFill>
              </a:rPr>
              <a:t>Caching</a:t>
            </a:r>
            <a:endParaRPr b="1" sz="1500">
              <a:solidFill>
                <a:srgbClr val="0000FF"/>
              </a:solidFill>
            </a:endParaRPr>
          </a:p>
        </p:txBody>
      </p:sp>
      <p:sp>
        <p:nvSpPr>
          <p:cNvPr id="96" name="Google Shape;96;p15"/>
          <p:cNvSpPr txBox="1"/>
          <p:nvPr>
            <p:ph type="title"/>
          </p:nvPr>
        </p:nvSpPr>
        <p:spPr>
          <a:xfrm>
            <a:off x="700500" y="8911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/>
              <a:t>About the project?</a:t>
            </a:r>
            <a:endParaRPr b="1" sz="2600"/>
          </a:p>
        </p:txBody>
      </p:sp>
      <p:sp>
        <p:nvSpPr>
          <p:cNvPr id="97" name="Google Shape;97;p15"/>
          <p:cNvSpPr txBox="1"/>
          <p:nvPr/>
        </p:nvSpPr>
        <p:spPr>
          <a:xfrm>
            <a:off x="98400" y="4361000"/>
            <a:ext cx="5206500" cy="5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❏"/>
            </a:pPr>
            <a:r>
              <a:rPr lang="en" sz="1500"/>
              <a:t>Customer experience is the top technology priority</a:t>
            </a:r>
            <a:endParaRPr sz="1500"/>
          </a:p>
        </p:txBody>
      </p:sp>
      <p:sp>
        <p:nvSpPr>
          <p:cNvPr id="98" name="Google Shape;98;p15"/>
          <p:cNvSpPr txBox="1"/>
          <p:nvPr/>
        </p:nvSpPr>
        <p:spPr>
          <a:xfrm>
            <a:off x="98400" y="2018750"/>
            <a:ext cx="5206500" cy="966600"/>
          </a:xfrm>
          <a:prstGeom prst="rect">
            <a:avLst/>
          </a:prstGeom>
          <a:noFill/>
          <a:ln cap="flat" cmpd="sng" w="9525">
            <a:solidFill>
              <a:srgbClr val="0B0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accent1"/>
                </a:solidFill>
              </a:rPr>
              <a:t>Problem Definition</a:t>
            </a:r>
            <a:r>
              <a:rPr b="1" lang="en" sz="1700"/>
              <a:t>:</a:t>
            </a:r>
            <a:endParaRPr b="1"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/>
              <a:t>“To revamp the Dell Premier platform to improve </a:t>
            </a:r>
            <a:r>
              <a:rPr i="1" lang="en" sz="1500"/>
              <a:t>customer experience and offer an elite experience for the customers</a:t>
            </a:r>
            <a:r>
              <a:rPr i="1" lang="en" sz="1500"/>
              <a:t>”</a:t>
            </a:r>
            <a:endParaRPr i="1"/>
          </a:p>
        </p:txBody>
      </p:sp>
      <p:pic>
        <p:nvPicPr>
          <p:cNvPr id="99" name="Google Shape;99;p15"/>
          <p:cNvPicPr preferRelativeResize="0"/>
          <p:nvPr/>
        </p:nvPicPr>
        <p:blipFill rotWithShape="1">
          <a:blip r:embed="rId3">
            <a:alphaModFix/>
          </a:blip>
          <a:srcRect b="13895" l="11653" r="13113" t="10871"/>
          <a:stretch/>
        </p:blipFill>
        <p:spPr>
          <a:xfrm>
            <a:off x="174600" y="1126975"/>
            <a:ext cx="448400" cy="44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5"/>
          <p:cNvPicPr preferRelativeResize="0"/>
          <p:nvPr/>
        </p:nvPicPr>
        <p:blipFill rotWithShape="1">
          <a:blip r:embed="rId4">
            <a:alphaModFix/>
          </a:blip>
          <a:srcRect b="5706" l="2535" r="5594" t="6635"/>
          <a:stretch/>
        </p:blipFill>
        <p:spPr>
          <a:xfrm>
            <a:off x="5501125" y="2018747"/>
            <a:ext cx="3542701" cy="1907703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01" name="Google Shape;101;p15"/>
          <p:cNvSpPr txBox="1"/>
          <p:nvPr/>
        </p:nvSpPr>
        <p:spPr>
          <a:xfrm>
            <a:off x="5501125" y="1346775"/>
            <a:ext cx="3542700" cy="2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White Paper, Dell Customer Experience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02" name="Google Shape;102;p15"/>
          <p:cNvSpPr txBox="1"/>
          <p:nvPr/>
        </p:nvSpPr>
        <p:spPr>
          <a:xfrm>
            <a:off x="5549575" y="2743200"/>
            <a:ext cx="3445800" cy="22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15"/>
          <p:cNvSpPr txBox="1"/>
          <p:nvPr/>
        </p:nvSpPr>
        <p:spPr>
          <a:xfrm>
            <a:off x="5458675" y="4361000"/>
            <a:ext cx="3627600" cy="448500"/>
          </a:xfrm>
          <a:prstGeom prst="rect">
            <a:avLst/>
          </a:prstGeom>
          <a:noFill/>
          <a:ln cap="flat" cmpd="sng" w="19050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B0080"/>
                </a:solidFill>
              </a:rPr>
              <a:t>Customer</a:t>
            </a:r>
            <a:r>
              <a:rPr lang="en" sz="1800"/>
              <a:t> = Enterprise Customer</a:t>
            </a:r>
            <a:endParaRPr sz="18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16"/>
          <p:cNvPicPr preferRelativeResize="0"/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0" y="678900"/>
            <a:ext cx="9144000" cy="4413578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6"/>
          <p:cNvSpPr txBox="1"/>
          <p:nvPr/>
        </p:nvSpPr>
        <p:spPr>
          <a:xfrm>
            <a:off x="240125" y="4520063"/>
            <a:ext cx="8671800" cy="448500"/>
          </a:xfrm>
          <a:prstGeom prst="rect">
            <a:avLst/>
          </a:prstGeom>
          <a:solidFill>
            <a:srgbClr val="C0FF53">
              <a:alpha val="54230"/>
            </a:srgbClr>
          </a:solidFill>
          <a:ln cap="flat" cmpd="sng" w="1905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274E13"/>
                </a:solidFill>
              </a:rPr>
              <a:t>     Faster user experience means better satisfaction → more involvement</a:t>
            </a:r>
            <a:endParaRPr sz="2000">
              <a:solidFill>
                <a:srgbClr val="274E13"/>
              </a:solidFill>
            </a:endParaRPr>
          </a:p>
        </p:txBody>
      </p:sp>
      <p:sp>
        <p:nvSpPr>
          <p:cNvPr id="110" name="Google Shape;110;p16"/>
          <p:cNvSpPr txBox="1"/>
          <p:nvPr>
            <p:ph type="title"/>
          </p:nvPr>
        </p:nvSpPr>
        <p:spPr>
          <a:xfrm>
            <a:off x="476850" y="7620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Poppins"/>
                <a:ea typeface="Poppins"/>
                <a:cs typeface="Poppins"/>
                <a:sym typeface="Poppins"/>
              </a:rPr>
              <a:t>Problem Statement - One</a:t>
            </a:r>
            <a:endParaRPr sz="170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11" name="Google Shape;111;p16"/>
          <p:cNvPicPr preferRelativeResize="0"/>
          <p:nvPr/>
        </p:nvPicPr>
        <p:blipFill rotWithShape="1">
          <a:blip r:embed="rId4">
            <a:alphaModFix/>
          </a:blip>
          <a:srcRect b="13895" l="11653" r="13113" t="10871"/>
          <a:stretch/>
        </p:blipFill>
        <p:spPr>
          <a:xfrm>
            <a:off x="28650" y="116950"/>
            <a:ext cx="448400" cy="4484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6"/>
          <p:cNvSpPr txBox="1"/>
          <p:nvPr/>
        </p:nvSpPr>
        <p:spPr>
          <a:xfrm>
            <a:off x="225625" y="2736800"/>
            <a:ext cx="1388700" cy="535500"/>
          </a:xfrm>
          <a:prstGeom prst="rect">
            <a:avLst/>
          </a:prstGeom>
          <a:solidFill>
            <a:srgbClr val="4285F4">
              <a:alpha val="39620"/>
            </a:srgbClr>
          </a:solidFill>
          <a:ln cap="flat" cmpd="sng" w="19050">
            <a:solidFill>
              <a:srgbClr val="351C7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Laptop</a:t>
            </a:r>
            <a:endParaRPr sz="2000"/>
          </a:p>
        </p:txBody>
      </p:sp>
      <p:pic>
        <p:nvPicPr>
          <p:cNvPr id="113" name="Google Shape;113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1800" y="4547926"/>
            <a:ext cx="332850" cy="392775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6"/>
          <p:cNvSpPr txBox="1"/>
          <p:nvPr/>
        </p:nvSpPr>
        <p:spPr>
          <a:xfrm>
            <a:off x="225600" y="786050"/>
            <a:ext cx="8671800" cy="4485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660000"/>
                </a:solidFill>
              </a:rPr>
              <a:t>“Provide a super fast rendering experience to user”</a:t>
            </a:r>
            <a:endParaRPr sz="2000">
              <a:solidFill>
                <a:srgbClr val="660000"/>
              </a:solidFill>
            </a:endParaRPr>
          </a:p>
        </p:txBody>
      </p:sp>
      <p:sp>
        <p:nvSpPr>
          <p:cNvPr id="115" name="Google Shape;115;p16"/>
          <p:cNvSpPr txBox="1"/>
          <p:nvPr/>
        </p:nvSpPr>
        <p:spPr>
          <a:xfrm>
            <a:off x="225600" y="1776650"/>
            <a:ext cx="8671800" cy="448500"/>
          </a:xfrm>
          <a:prstGeom prst="rect">
            <a:avLst/>
          </a:prstGeom>
          <a:solidFill>
            <a:srgbClr val="B1EA4C">
              <a:alpha val="84230"/>
            </a:srgbClr>
          </a:solidFill>
          <a:ln cap="flat" cmpd="sng" w="19050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274E13"/>
                </a:solidFill>
              </a:rPr>
              <a:t>Delta Smart Caching - Cache top three recommendations</a:t>
            </a:r>
            <a:endParaRPr b="1" sz="2000">
              <a:solidFill>
                <a:srgbClr val="274E13"/>
              </a:solidFill>
            </a:endParaRPr>
          </a:p>
        </p:txBody>
      </p:sp>
      <p:sp>
        <p:nvSpPr>
          <p:cNvPr id="116" name="Google Shape;116;p16"/>
          <p:cNvSpPr/>
          <p:nvPr/>
        </p:nvSpPr>
        <p:spPr>
          <a:xfrm>
            <a:off x="4281225" y="1363900"/>
            <a:ext cx="162600" cy="2952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B1EA4C"/>
              </a:solidFill>
            </a:endParaRPr>
          </a:p>
        </p:txBody>
      </p:sp>
      <p:sp>
        <p:nvSpPr>
          <p:cNvPr id="117" name="Google Shape;117;p16"/>
          <p:cNvSpPr/>
          <p:nvPr/>
        </p:nvSpPr>
        <p:spPr>
          <a:xfrm>
            <a:off x="7100625" y="1363900"/>
            <a:ext cx="162600" cy="2952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B1EA4C"/>
              </a:solidFill>
            </a:endParaRPr>
          </a:p>
        </p:txBody>
      </p:sp>
      <p:sp>
        <p:nvSpPr>
          <p:cNvPr id="118" name="Google Shape;118;p16"/>
          <p:cNvSpPr/>
          <p:nvPr/>
        </p:nvSpPr>
        <p:spPr>
          <a:xfrm>
            <a:off x="1614225" y="1363900"/>
            <a:ext cx="162600" cy="2952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B1EA4C"/>
              </a:solidFill>
            </a:endParaRPr>
          </a:p>
        </p:txBody>
      </p:sp>
      <p:sp>
        <p:nvSpPr>
          <p:cNvPr id="119" name="Google Shape;119;p16"/>
          <p:cNvSpPr txBox="1"/>
          <p:nvPr/>
        </p:nvSpPr>
        <p:spPr>
          <a:xfrm>
            <a:off x="2615713" y="2736800"/>
            <a:ext cx="1504800" cy="535500"/>
          </a:xfrm>
          <a:prstGeom prst="rect">
            <a:avLst/>
          </a:prstGeom>
          <a:solidFill>
            <a:srgbClr val="4285F4">
              <a:alpha val="39620"/>
            </a:srgbClr>
          </a:solidFill>
          <a:ln cap="flat" cmpd="sng" w="19050">
            <a:solidFill>
              <a:srgbClr val="351C7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000"/>
              <a:t>Desktop</a:t>
            </a:r>
            <a:endParaRPr sz="2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16"/>
          <p:cNvSpPr txBox="1"/>
          <p:nvPr/>
        </p:nvSpPr>
        <p:spPr>
          <a:xfrm>
            <a:off x="5121925" y="2749850"/>
            <a:ext cx="1600800" cy="509400"/>
          </a:xfrm>
          <a:prstGeom prst="rect">
            <a:avLst/>
          </a:prstGeom>
          <a:solidFill>
            <a:srgbClr val="4285F4">
              <a:alpha val="39620"/>
            </a:srgbClr>
          </a:solidFill>
          <a:ln cap="flat" cmpd="sng" w="19050">
            <a:solidFill>
              <a:srgbClr val="351C7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Workstations</a:t>
            </a:r>
            <a:endParaRPr sz="1900"/>
          </a:p>
        </p:txBody>
      </p:sp>
      <p:sp>
        <p:nvSpPr>
          <p:cNvPr id="121" name="Google Shape;121;p16"/>
          <p:cNvSpPr txBox="1"/>
          <p:nvPr/>
        </p:nvSpPr>
        <p:spPr>
          <a:xfrm>
            <a:off x="7508700" y="2736800"/>
            <a:ext cx="1388700" cy="535500"/>
          </a:xfrm>
          <a:prstGeom prst="rect">
            <a:avLst/>
          </a:prstGeom>
          <a:solidFill>
            <a:srgbClr val="4285F4">
              <a:alpha val="39620"/>
            </a:srgbClr>
          </a:solidFill>
          <a:ln cap="flat" cmpd="sng" w="19050">
            <a:solidFill>
              <a:srgbClr val="351C7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Servers</a:t>
            </a:r>
            <a:endParaRPr sz="2000"/>
          </a:p>
        </p:txBody>
      </p:sp>
      <p:sp>
        <p:nvSpPr>
          <p:cNvPr id="122" name="Google Shape;122;p16"/>
          <p:cNvSpPr txBox="1"/>
          <p:nvPr/>
        </p:nvSpPr>
        <p:spPr>
          <a:xfrm>
            <a:off x="236100" y="3694813"/>
            <a:ext cx="8671800" cy="509400"/>
          </a:xfrm>
          <a:prstGeom prst="rect">
            <a:avLst/>
          </a:prstGeom>
          <a:solidFill>
            <a:srgbClr val="4285F4">
              <a:alpha val="46540"/>
            </a:srgbClr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B0080"/>
                </a:solidFill>
              </a:rPr>
              <a:t>To render UI pages instantly using pre-fetch. Most likely to click on these.</a:t>
            </a:r>
            <a:endParaRPr>
              <a:solidFill>
                <a:srgbClr val="0B0080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17"/>
          <p:cNvPicPr preferRelativeResize="0"/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0" y="678900"/>
            <a:ext cx="9144000" cy="4413578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7"/>
          <p:cNvSpPr txBox="1"/>
          <p:nvPr/>
        </p:nvSpPr>
        <p:spPr>
          <a:xfrm>
            <a:off x="240125" y="4520063"/>
            <a:ext cx="8671800" cy="448500"/>
          </a:xfrm>
          <a:prstGeom prst="rect">
            <a:avLst/>
          </a:prstGeom>
          <a:solidFill>
            <a:srgbClr val="C0FF53">
              <a:alpha val="54230"/>
            </a:srgbClr>
          </a:solidFill>
          <a:ln cap="flat" cmpd="sng" w="1905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274E13"/>
                </a:solidFill>
              </a:rPr>
              <a:t>Customer satisfaction, Retain existing customers</a:t>
            </a:r>
            <a:endParaRPr sz="2000">
              <a:solidFill>
                <a:srgbClr val="274E13"/>
              </a:solidFill>
            </a:endParaRPr>
          </a:p>
        </p:txBody>
      </p:sp>
      <p:sp>
        <p:nvSpPr>
          <p:cNvPr id="129" name="Google Shape;129;p17"/>
          <p:cNvSpPr txBox="1"/>
          <p:nvPr>
            <p:ph type="title"/>
          </p:nvPr>
        </p:nvSpPr>
        <p:spPr>
          <a:xfrm>
            <a:off x="476850" y="7620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Poppins"/>
                <a:ea typeface="Poppins"/>
                <a:cs typeface="Poppins"/>
                <a:sym typeface="Poppins"/>
              </a:rPr>
              <a:t>Problem Statement - Two</a:t>
            </a:r>
            <a:endParaRPr sz="170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30" name="Google Shape;130;p17"/>
          <p:cNvPicPr preferRelativeResize="0"/>
          <p:nvPr/>
        </p:nvPicPr>
        <p:blipFill rotWithShape="1">
          <a:blip r:embed="rId4">
            <a:alphaModFix/>
          </a:blip>
          <a:srcRect b="13895" l="11653" r="13113" t="10871"/>
          <a:stretch/>
        </p:blipFill>
        <p:spPr>
          <a:xfrm>
            <a:off x="28650" y="116950"/>
            <a:ext cx="448400" cy="44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1800" y="4547926"/>
            <a:ext cx="332850" cy="392775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17"/>
          <p:cNvSpPr txBox="1"/>
          <p:nvPr/>
        </p:nvSpPr>
        <p:spPr>
          <a:xfrm>
            <a:off x="241258" y="786050"/>
            <a:ext cx="8671800" cy="4485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660000"/>
                </a:solidFill>
              </a:rPr>
              <a:t>“Recommendation for existing customers with a history of transactions.”</a:t>
            </a:r>
            <a:endParaRPr sz="2000">
              <a:solidFill>
                <a:srgbClr val="660000"/>
              </a:solidFill>
            </a:endParaRPr>
          </a:p>
        </p:txBody>
      </p:sp>
      <p:sp>
        <p:nvSpPr>
          <p:cNvPr id="133" name="Google Shape;133;p17"/>
          <p:cNvSpPr txBox="1"/>
          <p:nvPr/>
        </p:nvSpPr>
        <p:spPr>
          <a:xfrm>
            <a:off x="225600" y="1776650"/>
            <a:ext cx="8671800" cy="448500"/>
          </a:xfrm>
          <a:prstGeom prst="rect">
            <a:avLst/>
          </a:prstGeom>
          <a:solidFill>
            <a:srgbClr val="C0FF53">
              <a:alpha val="84230"/>
            </a:srgbClr>
          </a:solidFill>
          <a:ln cap="flat" cmpd="sng" w="1905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274E13"/>
                </a:solidFill>
              </a:rPr>
              <a:t>Content Based Recommendation System</a:t>
            </a:r>
            <a:endParaRPr b="1" sz="2000">
              <a:solidFill>
                <a:srgbClr val="274E13"/>
              </a:solidFill>
            </a:endParaRPr>
          </a:p>
        </p:txBody>
      </p:sp>
      <p:sp>
        <p:nvSpPr>
          <p:cNvPr id="134" name="Google Shape;134;p17"/>
          <p:cNvSpPr/>
          <p:nvPr/>
        </p:nvSpPr>
        <p:spPr>
          <a:xfrm>
            <a:off x="4281225" y="1363900"/>
            <a:ext cx="162600" cy="2952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B1EA4C"/>
              </a:solidFill>
            </a:endParaRPr>
          </a:p>
        </p:txBody>
      </p:sp>
      <p:sp>
        <p:nvSpPr>
          <p:cNvPr id="135" name="Google Shape;135;p17"/>
          <p:cNvSpPr/>
          <p:nvPr/>
        </p:nvSpPr>
        <p:spPr>
          <a:xfrm>
            <a:off x="7100625" y="1363900"/>
            <a:ext cx="162600" cy="2952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B1EA4C"/>
              </a:solidFill>
            </a:endParaRPr>
          </a:p>
        </p:txBody>
      </p:sp>
      <p:sp>
        <p:nvSpPr>
          <p:cNvPr id="136" name="Google Shape;136;p17"/>
          <p:cNvSpPr/>
          <p:nvPr/>
        </p:nvSpPr>
        <p:spPr>
          <a:xfrm>
            <a:off x="1614225" y="1363900"/>
            <a:ext cx="162600" cy="2952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B1EA4C"/>
              </a:solidFill>
            </a:endParaRPr>
          </a:p>
        </p:txBody>
      </p:sp>
      <p:sp>
        <p:nvSpPr>
          <p:cNvPr id="137" name="Google Shape;137;p17"/>
          <p:cNvSpPr txBox="1"/>
          <p:nvPr/>
        </p:nvSpPr>
        <p:spPr>
          <a:xfrm>
            <a:off x="1548929" y="2736800"/>
            <a:ext cx="1997400" cy="703500"/>
          </a:xfrm>
          <a:prstGeom prst="rect">
            <a:avLst/>
          </a:prstGeom>
          <a:solidFill>
            <a:srgbClr val="4285F4">
              <a:alpha val="39620"/>
            </a:srgbClr>
          </a:solidFill>
          <a:ln cap="flat" cmpd="sng" w="19050">
            <a:solidFill>
              <a:srgbClr val="351C7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000"/>
              <a:t>Similarity Score</a:t>
            </a:r>
            <a:endParaRPr sz="2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7"/>
          <p:cNvSpPr txBox="1"/>
          <p:nvPr/>
        </p:nvSpPr>
        <p:spPr>
          <a:xfrm>
            <a:off x="5088700" y="2749850"/>
            <a:ext cx="2174400" cy="703500"/>
          </a:xfrm>
          <a:prstGeom prst="rect">
            <a:avLst/>
          </a:prstGeom>
          <a:solidFill>
            <a:srgbClr val="4285F4">
              <a:alpha val="39620"/>
            </a:srgbClr>
          </a:solidFill>
          <a:ln cap="flat" cmpd="sng" w="19050">
            <a:solidFill>
              <a:srgbClr val="351C7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Delta Caching</a:t>
            </a:r>
            <a:endParaRPr sz="2000"/>
          </a:p>
        </p:txBody>
      </p:sp>
      <p:sp>
        <p:nvSpPr>
          <p:cNvPr id="139" name="Google Shape;139;p17"/>
          <p:cNvSpPr txBox="1"/>
          <p:nvPr/>
        </p:nvSpPr>
        <p:spPr>
          <a:xfrm>
            <a:off x="236100" y="3694813"/>
            <a:ext cx="8671800" cy="509400"/>
          </a:xfrm>
          <a:prstGeom prst="rect">
            <a:avLst/>
          </a:prstGeom>
          <a:solidFill>
            <a:srgbClr val="4285F4">
              <a:alpha val="46540"/>
            </a:srgbClr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B0080"/>
                </a:solidFill>
              </a:rPr>
              <a:t>Traditional machine learning approaches require more data</a:t>
            </a:r>
            <a:endParaRPr>
              <a:solidFill>
                <a:srgbClr val="0B0080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18"/>
          <p:cNvPicPr preferRelativeResize="0"/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0" y="678900"/>
            <a:ext cx="9144000" cy="4413578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18"/>
          <p:cNvSpPr txBox="1"/>
          <p:nvPr/>
        </p:nvSpPr>
        <p:spPr>
          <a:xfrm>
            <a:off x="240125" y="4520063"/>
            <a:ext cx="8671800" cy="448500"/>
          </a:xfrm>
          <a:prstGeom prst="rect">
            <a:avLst/>
          </a:prstGeom>
          <a:solidFill>
            <a:srgbClr val="C0FF53">
              <a:alpha val="54230"/>
            </a:srgbClr>
          </a:solidFill>
          <a:ln cap="flat" cmpd="sng" w="1905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274E13"/>
                </a:solidFill>
              </a:rPr>
              <a:t>Customer satisfaction, Relevant data will attract new enterprises</a:t>
            </a:r>
            <a:endParaRPr sz="1900">
              <a:solidFill>
                <a:srgbClr val="274E13"/>
              </a:solidFill>
            </a:endParaRPr>
          </a:p>
        </p:txBody>
      </p:sp>
      <p:sp>
        <p:nvSpPr>
          <p:cNvPr id="146" name="Google Shape;146;p18"/>
          <p:cNvSpPr txBox="1"/>
          <p:nvPr>
            <p:ph type="title"/>
          </p:nvPr>
        </p:nvSpPr>
        <p:spPr>
          <a:xfrm>
            <a:off x="476850" y="7620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Poppins"/>
                <a:ea typeface="Poppins"/>
                <a:cs typeface="Poppins"/>
                <a:sym typeface="Poppins"/>
              </a:rPr>
              <a:t>Problem Statement - Three</a:t>
            </a:r>
            <a:endParaRPr sz="170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47" name="Google Shape;147;p18"/>
          <p:cNvPicPr preferRelativeResize="0"/>
          <p:nvPr/>
        </p:nvPicPr>
        <p:blipFill rotWithShape="1">
          <a:blip r:embed="rId4">
            <a:alphaModFix/>
          </a:blip>
          <a:srcRect b="13895" l="11653" r="13113" t="10871"/>
          <a:stretch/>
        </p:blipFill>
        <p:spPr>
          <a:xfrm>
            <a:off x="28650" y="116950"/>
            <a:ext cx="448400" cy="44840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8"/>
          <p:cNvSpPr txBox="1"/>
          <p:nvPr/>
        </p:nvSpPr>
        <p:spPr>
          <a:xfrm>
            <a:off x="225625" y="2736800"/>
            <a:ext cx="1388700" cy="535500"/>
          </a:xfrm>
          <a:prstGeom prst="rect">
            <a:avLst/>
          </a:prstGeom>
          <a:solidFill>
            <a:srgbClr val="4285F4">
              <a:alpha val="39620"/>
            </a:srgbClr>
          </a:solidFill>
          <a:ln cap="flat" cmpd="sng" w="19050">
            <a:solidFill>
              <a:srgbClr val="351C7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Education</a:t>
            </a:r>
            <a:endParaRPr sz="2000"/>
          </a:p>
        </p:txBody>
      </p:sp>
      <p:pic>
        <p:nvPicPr>
          <p:cNvPr id="149" name="Google Shape;149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1800" y="4547926"/>
            <a:ext cx="332850" cy="392775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18"/>
          <p:cNvSpPr txBox="1"/>
          <p:nvPr/>
        </p:nvSpPr>
        <p:spPr>
          <a:xfrm>
            <a:off x="225600" y="786050"/>
            <a:ext cx="8671800" cy="4485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660000"/>
                </a:solidFill>
              </a:rPr>
              <a:t>“Recommendation for new enterprises with no past history.”</a:t>
            </a:r>
            <a:endParaRPr sz="2000">
              <a:solidFill>
                <a:srgbClr val="660000"/>
              </a:solidFill>
            </a:endParaRPr>
          </a:p>
        </p:txBody>
      </p:sp>
      <p:sp>
        <p:nvSpPr>
          <p:cNvPr id="151" name="Google Shape;151;p18"/>
          <p:cNvSpPr txBox="1"/>
          <p:nvPr/>
        </p:nvSpPr>
        <p:spPr>
          <a:xfrm>
            <a:off x="225600" y="1776650"/>
            <a:ext cx="8671800" cy="448500"/>
          </a:xfrm>
          <a:prstGeom prst="rect">
            <a:avLst/>
          </a:prstGeom>
          <a:solidFill>
            <a:srgbClr val="C0FF53">
              <a:alpha val="84230"/>
            </a:srgbClr>
          </a:solidFill>
          <a:ln cap="flat" cmpd="sng" w="1905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274E13"/>
                </a:solidFill>
              </a:rPr>
              <a:t>Two Levels of Recommendation: </a:t>
            </a:r>
            <a:r>
              <a:rPr b="1" lang="en" sz="2000">
                <a:solidFill>
                  <a:srgbClr val="274E13"/>
                </a:solidFill>
              </a:rPr>
              <a:t>Demographic </a:t>
            </a:r>
            <a:r>
              <a:rPr lang="en" sz="2000">
                <a:solidFill>
                  <a:srgbClr val="274E13"/>
                </a:solidFill>
              </a:rPr>
              <a:t>and </a:t>
            </a:r>
            <a:r>
              <a:rPr b="1" lang="en" sz="2000">
                <a:solidFill>
                  <a:srgbClr val="274E13"/>
                </a:solidFill>
              </a:rPr>
              <a:t>Sector-Based</a:t>
            </a:r>
            <a:endParaRPr b="1" sz="2000">
              <a:solidFill>
                <a:srgbClr val="274E13"/>
              </a:solidFill>
            </a:endParaRPr>
          </a:p>
        </p:txBody>
      </p:sp>
      <p:sp>
        <p:nvSpPr>
          <p:cNvPr id="152" name="Google Shape;152;p18"/>
          <p:cNvSpPr/>
          <p:nvPr/>
        </p:nvSpPr>
        <p:spPr>
          <a:xfrm>
            <a:off x="4281225" y="1363900"/>
            <a:ext cx="162600" cy="2952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B1EA4C"/>
              </a:solidFill>
            </a:endParaRPr>
          </a:p>
        </p:txBody>
      </p:sp>
      <p:sp>
        <p:nvSpPr>
          <p:cNvPr id="153" name="Google Shape;153;p18"/>
          <p:cNvSpPr/>
          <p:nvPr/>
        </p:nvSpPr>
        <p:spPr>
          <a:xfrm>
            <a:off x="7100625" y="1363900"/>
            <a:ext cx="162600" cy="2952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B1EA4C"/>
              </a:solidFill>
            </a:endParaRPr>
          </a:p>
        </p:txBody>
      </p:sp>
      <p:sp>
        <p:nvSpPr>
          <p:cNvPr id="154" name="Google Shape;154;p18"/>
          <p:cNvSpPr/>
          <p:nvPr/>
        </p:nvSpPr>
        <p:spPr>
          <a:xfrm>
            <a:off x="1614225" y="1363900"/>
            <a:ext cx="162600" cy="2952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B1EA4C"/>
              </a:solidFill>
            </a:endParaRPr>
          </a:p>
        </p:txBody>
      </p:sp>
      <p:sp>
        <p:nvSpPr>
          <p:cNvPr id="155" name="Google Shape;155;p18"/>
          <p:cNvSpPr txBox="1"/>
          <p:nvPr/>
        </p:nvSpPr>
        <p:spPr>
          <a:xfrm>
            <a:off x="2615713" y="2736800"/>
            <a:ext cx="1504800" cy="535500"/>
          </a:xfrm>
          <a:prstGeom prst="rect">
            <a:avLst/>
          </a:prstGeom>
          <a:solidFill>
            <a:srgbClr val="4285F4">
              <a:alpha val="39620"/>
            </a:srgbClr>
          </a:solidFill>
          <a:ln cap="flat" cmpd="sng" w="19050">
            <a:solidFill>
              <a:srgbClr val="351C7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000"/>
              <a:t>Healthcare</a:t>
            </a:r>
            <a:endParaRPr sz="2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18"/>
          <p:cNvSpPr txBox="1"/>
          <p:nvPr/>
        </p:nvSpPr>
        <p:spPr>
          <a:xfrm>
            <a:off x="5121925" y="2749850"/>
            <a:ext cx="1600800" cy="509400"/>
          </a:xfrm>
          <a:prstGeom prst="rect">
            <a:avLst/>
          </a:prstGeom>
          <a:solidFill>
            <a:srgbClr val="4285F4">
              <a:alpha val="39620"/>
            </a:srgbClr>
          </a:solidFill>
          <a:ln cap="flat" cmpd="sng" w="19050">
            <a:solidFill>
              <a:srgbClr val="351C7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Retail Stores</a:t>
            </a:r>
            <a:endParaRPr sz="1900"/>
          </a:p>
        </p:txBody>
      </p:sp>
      <p:sp>
        <p:nvSpPr>
          <p:cNvPr id="157" name="Google Shape;157;p18"/>
          <p:cNvSpPr txBox="1"/>
          <p:nvPr/>
        </p:nvSpPr>
        <p:spPr>
          <a:xfrm>
            <a:off x="7508700" y="2736800"/>
            <a:ext cx="1388700" cy="535500"/>
          </a:xfrm>
          <a:prstGeom prst="rect">
            <a:avLst/>
          </a:prstGeom>
          <a:solidFill>
            <a:srgbClr val="4285F4">
              <a:alpha val="39620"/>
            </a:srgbClr>
          </a:solidFill>
          <a:ln cap="flat" cmpd="sng" w="19050">
            <a:solidFill>
              <a:srgbClr val="351C7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Bank</a:t>
            </a:r>
            <a:endParaRPr sz="2100"/>
          </a:p>
        </p:txBody>
      </p:sp>
      <p:sp>
        <p:nvSpPr>
          <p:cNvPr id="158" name="Google Shape;158;p18"/>
          <p:cNvSpPr txBox="1"/>
          <p:nvPr/>
        </p:nvSpPr>
        <p:spPr>
          <a:xfrm>
            <a:off x="236100" y="3694813"/>
            <a:ext cx="8671800" cy="509400"/>
          </a:xfrm>
          <a:prstGeom prst="rect">
            <a:avLst/>
          </a:prstGeom>
          <a:solidFill>
            <a:srgbClr val="4285F4">
              <a:alpha val="46540"/>
            </a:srgbClr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B0080"/>
                </a:solidFill>
              </a:rPr>
              <a:t>Enterprises within a sector have similar needs. Demography also has a huge effect.</a:t>
            </a:r>
            <a:endParaRPr sz="1800">
              <a:solidFill>
                <a:srgbClr val="0B0080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19"/>
          <p:cNvPicPr preferRelativeResize="0"/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-10500" y="678888"/>
            <a:ext cx="9144000" cy="4413578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19"/>
          <p:cNvSpPr txBox="1"/>
          <p:nvPr/>
        </p:nvSpPr>
        <p:spPr>
          <a:xfrm>
            <a:off x="240125" y="4520063"/>
            <a:ext cx="8671800" cy="448500"/>
          </a:xfrm>
          <a:prstGeom prst="rect">
            <a:avLst/>
          </a:prstGeom>
          <a:solidFill>
            <a:srgbClr val="C0FF53">
              <a:alpha val="54230"/>
            </a:srgbClr>
          </a:solidFill>
          <a:ln cap="flat" cmpd="sng" w="1905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274E13"/>
                </a:solidFill>
              </a:rPr>
              <a:t>  Ease of access for different employees, chances of more interaction -&gt; more business</a:t>
            </a:r>
            <a:endParaRPr sz="1600">
              <a:solidFill>
                <a:srgbClr val="274E13"/>
              </a:solidFill>
            </a:endParaRPr>
          </a:p>
        </p:txBody>
      </p:sp>
      <p:sp>
        <p:nvSpPr>
          <p:cNvPr id="165" name="Google Shape;165;p19"/>
          <p:cNvSpPr txBox="1"/>
          <p:nvPr>
            <p:ph type="title"/>
          </p:nvPr>
        </p:nvSpPr>
        <p:spPr>
          <a:xfrm>
            <a:off x="476850" y="7620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Poppins"/>
                <a:ea typeface="Poppins"/>
                <a:cs typeface="Poppins"/>
                <a:sym typeface="Poppins"/>
              </a:rPr>
              <a:t>Problem Statement - Four</a:t>
            </a:r>
            <a:endParaRPr sz="170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66" name="Google Shape;166;p19"/>
          <p:cNvPicPr preferRelativeResize="0"/>
          <p:nvPr/>
        </p:nvPicPr>
        <p:blipFill rotWithShape="1">
          <a:blip r:embed="rId4">
            <a:alphaModFix/>
          </a:blip>
          <a:srcRect b="13895" l="11653" r="13113" t="10871"/>
          <a:stretch/>
        </p:blipFill>
        <p:spPr>
          <a:xfrm>
            <a:off x="28650" y="116950"/>
            <a:ext cx="448400" cy="448400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19"/>
          <p:cNvSpPr txBox="1"/>
          <p:nvPr/>
        </p:nvSpPr>
        <p:spPr>
          <a:xfrm>
            <a:off x="240125" y="2730050"/>
            <a:ext cx="2166300" cy="535500"/>
          </a:xfrm>
          <a:prstGeom prst="rect">
            <a:avLst/>
          </a:prstGeom>
          <a:solidFill>
            <a:srgbClr val="4285F4">
              <a:alpha val="39620"/>
            </a:srgbClr>
          </a:solidFill>
          <a:ln cap="flat" cmpd="sng" w="19050">
            <a:solidFill>
              <a:srgbClr val="351C7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Merriweather"/>
                <a:ea typeface="Merriweather"/>
                <a:cs typeface="Merriweather"/>
                <a:sym typeface="Merriweather"/>
              </a:rPr>
              <a:t>Platform Color</a:t>
            </a:r>
            <a:endParaRPr sz="17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168" name="Google Shape;168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1800" y="4547926"/>
            <a:ext cx="332850" cy="392775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19"/>
          <p:cNvSpPr txBox="1"/>
          <p:nvPr/>
        </p:nvSpPr>
        <p:spPr>
          <a:xfrm>
            <a:off x="240125" y="797150"/>
            <a:ext cx="8671800" cy="4485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660000"/>
                </a:solidFill>
              </a:rPr>
              <a:t>“Personalise theme as per company and role of the person accessing.”</a:t>
            </a:r>
            <a:endParaRPr sz="2000">
              <a:solidFill>
                <a:srgbClr val="660000"/>
              </a:solidFill>
            </a:endParaRPr>
          </a:p>
        </p:txBody>
      </p:sp>
      <p:sp>
        <p:nvSpPr>
          <p:cNvPr id="170" name="Google Shape;170;p19"/>
          <p:cNvSpPr txBox="1"/>
          <p:nvPr/>
        </p:nvSpPr>
        <p:spPr>
          <a:xfrm>
            <a:off x="225600" y="1776650"/>
            <a:ext cx="8671800" cy="509400"/>
          </a:xfrm>
          <a:prstGeom prst="rect">
            <a:avLst/>
          </a:prstGeom>
          <a:solidFill>
            <a:srgbClr val="C0FF53">
              <a:alpha val="84230"/>
            </a:srgbClr>
          </a:solidFill>
          <a:ln cap="flat" cmpd="sng" w="1905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274E13"/>
                </a:solidFill>
              </a:rPr>
              <a:t>Personalise different first page for every role. Change theme as per company logo color. </a:t>
            </a:r>
            <a:endParaRPr sz="1700">
              <a:solidFill>
                <a:srgbClr val="274E13"/>
              </a:solidFill>
            </a:endParaRPr>
          </a:p>
        </p:txBody>
      </p:sp>
      <p:sp>
        <p:nvSpPr>
          <p:cNvPr id="171" name="Google Shape;171;p19"/>
          <p:cNvSpPr/>
          <p:nvPr/>
        </p:nvSpPr>
        <p:spPr>
          <a:xfrm>
            <a:off x="4281225" y="1363900"/>
            <a:ext cx="162600" cy="2952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B1EA4C"/>
              </a:solidFill>
            </a:endParaRPr>
          </a:p>
        </p:txBody>
      </p:sp>
      <p:sp>
        <p:nvSpPr>
          <p:cNvPr id="172" name="Google Shape;172;p19"/>
          <p:cNvSpPr/>
          <p:nvPr/>
        </p:nvSpPr>
        <p:spPr>
          <a:xfrm>
            <a:off x="7100625" y="1363900"/>
            <a:ext cx="162600" cy="2952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B1EA4C"/>
              </a:solidFill>
            </a:endParaRPr>
          </a:p>
        </p:txBody>
      </p:sp>
      <p:sp>
        <p:nvSpPr>
          <p:cNvPr id="173" name="Google Shape;173;p19"/>
          <p:cNvSpPr/>
          <p:nvPr/>
        </p:nvSpPr>
        <p:spPr>
          <a:xfrm>
            <a:off x="1614225" y="1363900"/>
            <a:ext cx="162600" cy="2952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B1EA4C"/>
              </a:solidFill>
            </a:endParaRPr>
          </a:p>
        </p:txBody>
      </p:sp>
      <p:sp>
        <p:nvSpPr>
          <p:cNvPr id="174" name="Google Shape;174;p19"/>
          <p:cNvSpPr txBox="1"/>
          <p:nvPr/>
        </p:nvSpPr>
        <p:spPr>
          <a:xfrm>
            <a:off x="236100" y="3694813"/>
            <a:ext cx="8671800" cy="509400"/>
          </a:xfrm>
          <a:prstGeom prst="rect">
            <a:avLst/>
          </a:prstGeom>
          <a:solidFill>
            <a:srgbClr val="4285F4">
              <a:alpha val="46540"/>
            </a:srgbClr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900">
                <a:solidFill>
                  <a:srgbClr val="0B0080"/>
                </a:solidFill>
              </a:rPr>
              <a:t>Company logo = best inspiration to customize. Relevant data for relevant roles.</a:t>
            </a:r>
            <a:endParaRPr sz="1900">
              <a:solidFill>
                <a:srgbClr val="0B008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0B0080"/>
              </a:solidFill>
            </a:endParaRPr>
          </a:p>
        </p:txBody>
      </p:sp>
      <p:sp>
        <p:nvSpPr>
          <p:cNvPr id="175" name="Google Shape;175;p19"/>
          <p:cNvSpPr txBox="1"/>
          <p:nvPr/>
        </p:nvSpPr>
        <p:spPr>
          <a:xfrm>
            <a:off x="2654948" y="2722688"/>
            <a:ext cx="1712700" cy="535500"/>
          </a:xfrm>
          <a:prstGeom prst="rect">
            <a:avLst/>
          </a:prstGeom>
          <a:solidFill>
            <a:srgbClr val="4285F4">
              <a:alpha val="39620"/>
            </a:srgbClr>
          </a:solidFill>
          <a:ln cap="flat" cmpd="sng" w="19050">
            <a:solidFill>
              <a:srgbClr val="351C7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erriweather"/>
                <a:ea typeface="Merriweather"/>
                <a:cs typeface="Merriweather"/>
                <a:sym typeface="Merriweather"/>
              </a:rPr>
              <a:t>Shopper</a:t>
            </a:r>
            <a:endParaRPr sz="19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76" name="Google Shape;176;p19"/>
          <p:cNvSpPr txBox="1"/>
          <p:nvPr/>
        </p:nvSpPr>
        <p:spPr>
          <a:xfrm>
            <a:off x="6875350" y="2722675"/>
            <a:ext cx="1965000" cy="535500"/>
          </a:xfrm>
          <a:prstGeom prst="rect">
            <a:avLst/>
          </a:prstGeom>
          <a:solidFill>
            <a:srgbClr val="4285F4">
              <a:alpha val="39620"/>
            </a:srgbClr>
          </a:solidFill>
          <a:ln cap="flat" cmpd="sng" w="19050">
            <a:solidFill>
              <a:srgbClr val="351C7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Merriweather"/>
                <a:ea typeface="Merriweather"/>
                <a:cs typeface="Merriweather"/>
                <a:sym typeface="Merriweather"/>
              </a:rPr>
              <a:t>Executive/Admin</a:t>
            </a:r>
            <a:endParaRPr sz="16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77" name="Google Shape;177;p19"/>
          <p:cNvSpPr txBox="1"/>
          <p:nvPr/>
        </p:nvSpPr>
        <p:spPr>
          <a:xfrm>
            <a:off x="4667638" y="2722688"/>
            <a:ext cx="1907700" cy="535500"/>
          </a:xfrm>
          <a:prstGeom prst="rect">
            <a:avLst/>
          </a:prstGeom>
          <a:solidFill>
            <a:srgbClr val="4285F4">
              <a:alpha val="39620"/>
            </a:srgbClr>
          </a:solidFill>
          <a:ln cap="flat" cmpd="sng" w="19050">
            <a:solidFill>
              <a:srgbClr val="351C7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erriweather"/>
                <a:ea typeface="Merriweather"/>
                <a:cs typeface="Merriweather"/>
                <a:sym typeface="Merriweather"/>
              </a:rPr>
              <a:t>Buyer</a:t>
            </a:r>
            <a:endParaRPr sz="1900"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20"/>
          <p:cNvPicPr preferRelativeResize="0"/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0" y="678900"/>
            <a:ext cx="9144000" cy="4413578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0"/>
          <p:cNvSpPr txBox="1"/>
          <p:nvPr/>
        </p:nvSpPr>
        <p:spPr>
          <a:xfrm>
            <a:off x="240125" y="4520063"/>
            <a:ext cx="8671800" cy="448500"/>
          </a:xfrm>
          <a:prstGeom prst="rect">
            <a:avLst/>
          </a:prstGeom>
          <a:solidFill>
            <a:srgbClr val="C0FF53">
              <a:alpha val="54230"/>
            </a:srgbClr>
          </a:solidFill>
          <a:ln cap="flat" cmpd="sng" w="1905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274E13"/>
                </a:solidFill>
              </a:rPr>
              <a:t>“72% report they are more likely to buy once they see product in their language”</a:t>
            </a:r>
            <a:endParaRPr sz="1700">
              <a:solidFill>
                <a:srgbClr val="274E13"/>
              </a:solidFill>
            </a:endParaRPr>
          </a:p>
        </p:txBody>
      </p:sp>
      <p:sp>
        <p:nvSpPr>
          <p:cNvPr id="184" name="Google Shape;184;p20"/>
          <p:cNvSpPr txBox="1"/>
          <p:nvPr>
            <p:ph type="title"/>
          </p:nvPr>
        </p:nvSpPr>
        <p:spPr>
          <a:xfrm>
            <a:off x="476850" y="7620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Poppins"/>
                <a:ea typeface="Poppins"/>
                <a:cs typeface="Poppins"/>
                <a:sym typeface="Poppins"/>
              </a:rPr>
              <a:t>Problem Statement - Five</a:t>
            </a:r>
            <a:endParaRPr sz="170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85" name="Google Shape;185;p20"/>
          <p:cNvPicPr preferRelativeResize="0"/>
          <p:nvPr/>
        </p:nvPicPr>
        <p:blipFill rotWithShape="1">
          <a:blip r:embed="rId4">
            <a:alphaModFix/>
          </a:blip>
          <a:srcRect b="13895" l="11653" r="13113" t="10871"/>
          <a:stretch/>
        </p:blipFill>
        <p:spPr>
          <a:xfrm>
            <a:off x="28650" y="116950"/>
            <a:ext cx="448400" cy="448400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0"/>
          <p:cNvSpPr txBox="1"/>
          <p:nvPr/>
        </p:nvSpPr>
        <p:spPr>
          <a:xfrm>
            <a:off x="225625" y="2736800"/>
            <a:ext cx="1388700" cy="535500"/>
          </a:xfrm>
          <a:prstGeom prst="rect">
            <a:avLst/>
          </a:prstGeom>
          <a:solidFill>
            <a:srgbClr val="4285F4">
              <a:alpha val="39620"/>
            </a:srgbClr>
          </a:solidFill>
          <a:ln cap="flat" cmpd="sng" w="19050">
            <a:solidFill>
              <a:srgbClr val="351C7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254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212121"/>
                </a:solidFill>
              </a:rPr>
              <a:t>प्रधान</a:t>
            </a:r>
            <a:endParaRPr sz="2100">
              <a:solidFill>
                <a:srgbClr val="21212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pic>
        <p:nvPicPr>
          <p:cNvPr id="187" name="Google Shape;187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1800" y="4547926"/>
            <a:ext cx="332850" cy="392775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0"/>
          <p:cNvSpPr txBox="1"/>
          <p:nvPr/>
        </p:nvSpPr>
        <p:spPr>
          <a:xfrm>
            <a:off x="225600" y="786050"/>
            <a:ext cx="8671800" cy="4485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660000"/>
                </a:solidFill>
              </a:rPr>
              <a:t>“</a:t>
            </a:r>
            <a:r>
              <a:rPr lang="en" sz="1700">
                <a:solidFill>
                  <a:srgbClr val="222222"/>
                </a:solidFill>
              </a:rPr>
              <a:t>72.1% of consumers spend most or all of their time on websites in their own language.”</a:t>
            </a:r>
            <a:endParaRPr sz="1700">
              <a:solidFill>
                <a:srgbClr val="22222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660000"/>
              </a:solidFill>
            </a:endParaRPr>
          </a:p>
        </p:txBody>
      </p:sp>
      <p:sp>
        <p:nvSpPr>
          <p:cNvPr id="189" name="Google Shape;189;p20"/>
          <p:cNvSpPr txBox="1"/>
          <p:nvPr/>
        </p:nvSpPr>
        <p:spPr>
          <a:xfrm>
            <a:off x="225600" y="1776650"/>
            <a:ext cx="8671800" cy="448500"/>
          </a:xfrm>
          <a:prstGeom prst="rect">
            <a:avLst/>
          </a:prstGeom>
          <a:solidFill>
            <a:srgbClr val="FFFF00">
              <a:alpha val="33460"/>
            </a:srgbClr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274E13"/>
                </a:solidFill>
              </a:rPr>
              <a:t>Make the application translatable</a:t>
            </a:r>
            <a:endParaRPr sz="2100">
              <a:solidFill>
                <a:srgbClr val="274E13"/>
              </a:solidFill>
            </a:endParaRPr>
          </a:p>
        </p:txBody>
      </p:sp>
      <p:sp>
        <p:nvSpPr>
          <p:cNvPr id="190" name="Google Shape;190;p20"/>
          <p:cNvSpPr/>
          <p:nvPr/>
        </p:nvSpPr>
        <p:spPr>
          <a:xfrm>
            <a:off x="4281225" y="1363900"/>
            <a:ext cx="162600" cy="2952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B1EA4C"/>
              </a:solidFill>
            </a:endParaRPr>
          </a:p>
        </p:txBody>
      </p:sp>
      <p:sp>
        <p:nvSpPr>
          <p:cNvPr id="191" name="Google Shape;191;p20"/>
          <p:cNvSpPr/>
          <p:nvPr/>
        </p:nvSpPr>
        <p:spPr>
          <a:xfrm>
            <a:off x="7100625" y="1363900"/>
            <a:ext cx="162600" cy="2952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B1EA4C"/>
              </a:solidFill>
            </a:endParaRPr>
          </a:p>
        </p:txBody>
      </p:sp>
      <p:sp>
        <p:nvSpPr>
          <p:cNvPr id="192" name="Google Shape;192;p20"/>
          <p:cNvSpPr/>
          <p:nvPr/>
        </p:nvSpPr>
        <p:spPr>
          <a:xfrm>
            <a:off x="1614225" y="1363900"/>
            <a:ext cx="162600" cy="2952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B1EA4C"/>
              </a:solidFill>
            </a:endParaRPr>
          </a:p>
        </p:txBody>
      </p:sp>
      <p:sp>
        <p:nvSpPr>
          <p:cNvPr id="193" name="Google Shape;193;p20"/>
          <p:cNvSpPr txBox="1"/>
          <p:nvPr/>
        </p:nvSpPr>
        <p:spPr>
          <a:xfrm>
            <a:off x="2615713" y="2736800"/>
            <a:ext cx="1504800" cy="535500"/>
          </a:xfrm>
          <a:prstGeom prst="rect">
            <a:avLst/>
          </a:prstGeom>
          <a:solidFill>
            <a:srgbClr val="4285F4">
              <a:alpha val="39620"/>
            </a:srgbClr>
          </a:solidFill>
          <a:ln cap="flat" cmpd="sng" w="19050">
            <a:solidFill>
              <a:srgbClr val="351C7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254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100">
                <a:solidFill>
                  <a:srgbClr val="212121"/>
                </a:solidFill>
              </a:rPr>
              <a:t>总理</a:t>
            </a:r>
            <a:endParaRPr sz="2100">
              <a:solidFill>
                <a:srgbClr val="21212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2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20"/>
          <p:cNvSpPr txBox="1"/>
          <p:nvPr/>
        </p:nvSpPr>
        <p:spPr>
          <a:xfrm>
            <a:off x="5121925" y="2749850"/>
            <a:ext cx="1600800" cy="509400"/>
          </a:xfrm>
          <a:prstGeom prst="rect">
            <a:avLst/>
          </a:prstGeom>
          <a:solidFill>
            <a:srgbClr val="4285F4">
              <a:alpha val="39620"/>
            </a:srgbClr>
          </a:solidFill>
          <a:ln cap="flat" cmpd="sng" w="19050">
            <a:solidFill>
              <a:srgbClr val="351C7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212121"/>
                </a:solidFill>
              </a:rPr>
              <a:t>പ്രീമിയർ</a:t>
            </a:r>
            <a:endParaRPr sz="600"/>
          </a:p>
        </p:txBody>
      </p:sp>
      <p:sp>
        <p:nvSpPr>
          <p:cNvPr id="195" name="Google Shape;195;p20"/>
          <p:cNvSpPr txBox="1"/>
          <p:nvPr/>
        </p:nvSpPr>
        <p:spPr>
          <a:xfrm>
            <a:off x="7508700" y="2736800"/>
            <a:ext cx="1388700" cy="535500"/>
          </a:xfrm>
          <a:prstGeom prst="rect">
            <a:avLst/>
          </a:prstGeom>
          <a:solidFill>
            <a:srgbClr val="4285F4">
              <a:alpha val="39620"/>
            </a:srgbClr>
          </a:solidFill>
          <a:ln cap="flat" cmpd="sng" w="19050">
            <a:solidFill>
              <a:srgbClr val="351C7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254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212121"/>
                </a:solidFill>
              </a:rPr>
              <a:t>প্রধান</a:t>
            </a:r>
            <a:endParaRPr sz="2100">
              <a:solidFill>
                <a:srgbClr val="21212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100"/>
          </a:p>
        </p:txBody>
      </p:sp>
      <p:sp>
        <p:nvSpPr>
          <p:cNvPr id="196" name="Google Shape;196;p20"/>
          <p:cNvSpPr txBox="1"/>
          <p:nvPr/>
        </p:nvSpPr>
        <p:spPr>
          <a:xfrm>
            <a:off x="236100" y="3694813"/>
            <a:ext cx="8671800" cy="509400"/>
          </a:xfrm>
          <a:prstGeom prst="rect">
            <a:avLst/>
          </a:prstGeom>
          <a:solidFill>
            <a:srgbClr val="4285F4">
              <a:alpha val="46540"/>
            </a:srgbClr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0B0080"/>
                </a:solidFill>
              </a:rPr>
              <a:t>Not feasible due to time-constraint</a:t>
            </a:r>
            <a:endParaRPr sz="1500">
              <a:solidFill>
                <a:srgbClr val="0B0080"/>
              </a:solidFill>
            </a:endParaRPr>
          </a:p>
        </p:txBody>
      </p:sp>
      <p:sp>
        <p:nvSpPr>
          <p:cNvPr id="197" name="Google Shape;197;p20"/>
          <p:cNvSpPr txBox="1"/>
          <p:nvPr/>
        </p:nvSpPr>
        <p:spPr>
          <a:xfrm>
            <a:off x="6132725" y="270150"/>
            <a:ext cx="2779200" cy="2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Harvard Business Review, 2012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21"/>
          <p:cNvPicPr preferRelativeResize="0"/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0" y="678900"/>
            <a:ext cx="9144000" cy="4413578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21"/>
          <p:cNvSpPr txBox="1"/>
          <p:nvPr>
            <p:ph type="title"/>
          </p:nvPr>
        </p:nvSpPr>
        <p:spPr>
          <a:xfrm>
            <a:off x="476850" y="7620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Poppins"/>
                <a:ea typeface="Poppins"/>
                <a:cs typeface="Poppins"/>
                <a:sym typeface="Poppins"/>
              </a:rPr>
              <a:t>Problem Statement - Six</a:t>
            </a:r>
            <a:endParaRPr sz="170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04" name="Google Shape;204;p21"/>
          <p:cNvPicPr preferRelativeResize="0"/>
          <p:nvPr/>
        </p:nvPicPr>
        <p:blipFill rotWithShape="1">
          <a:blip r:embed="rId4">
            <a:alphaModFix/>
          </a:blip>
          <a:srcRect b="13895" l="11653" r="13113" t="10871"/>
          <a:stretch/>
        </p:blipFill>
        <p:spPr>
          <a:xfrm>
            <a:off x="28650" y="116950"/>
            <a:ext cx="448400" cy="448400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21"/>
          <p:cNvSpPr txBox="1"/>
          <p:nvPr/>
        </p:nvSpPr>
        <p:spPr>
          <a:xfrm>
            <a:off x="225625" y="2736800"/>
            <a:ext cx="1388700" cy="535500"/>
          </a:xfrm>
          <a:prstGeom prst="rect">
            <a:avLst/>
          </a:prstGeom>
          <a:solidFill>
            <a:srgbClr val="4285F4">
              <a:alpha val="39620"/>
            </a:srgbClr>
          </a:solidFill>
          <a:ln cap="flat" cmpd="sng" w="19050">
            <a:solidFill>
              <a:srgbClr val="351C7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Collection</a:t>
            </a:r>
            <a:endParaRPr sz="2000"/>
          </a:p>
        </p:txBody>
      </p:sp>
      <p:sp>
        <p:nvSpPr>
          <p:cNvPr id="206" name="Google Shape;206;p21"/>
          <p:cNvSpPr txBox="1"/>
          <p:nvPr/>
        </p:nvSpPr>
        <p:spPr>
          <a:xfrm>
            <a:off x="217472" y="786050"/>
            <a:ext cx="8686200" cy="4485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660000"/>
                </a:solidFill>
              </a:rPr>
              <a:t>Providing a better environment for Executives to make decisions effortlessly</a:t>
            </a:r>
            <a:endParaRPr sz="1900">
              <a:solidFill>
                <a:srgbClr val="66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660000"/>
              </a:solidFill>
            </a:endParaRPr>
          </a:p>
        </p:txBody>
      </p:sp>
      <p:sp>
        <p:nvSpPr>
          <p:cNvPr id="207" name="Google Shape;207;p21"/>
          <p:cNvSpPr txBox="1"/>
          <p:nvPr/>
        </p:nvSpPr>
        <p:spPr>
          <a:xfrm>
            <a:off x="225600" y="1776650"/>
            <a:ext cx="8671800" cy="448500"/>
          </a:xfrm>
          <a:prstGeom prst="rect">
            <a:avLst/>
          </a:prstGeom>
          <a:solidFill>
            <a:srgbClr val="FFFF00">
              <a:alpha val="33460"/>
            </a:srgbClr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274E13"/>
                </a:solidFill>
              </a:rPr>
              <a:t>Data Summarization and Visualization</a:t>
            </a:r>
            <a:endParaRPr sz="2100">
              <a:solidFill>
                <a:srgbClr val="274E13"/>
              </a:solidFill>
            </a:endParaRPr>
          </a:p>
        </p:txBody>
      </p:sp>
      <p:sp>
        <p:nvSpPr>
          <p:cNvPr id="208" name="Google Shape;208;p21"/>
          <p:cNvSpPr/>
          <p:nvPr/>
        </p:nvSpPr>
        <p:spPr>
          <a:xfrm>
            <a:off x="4281225" y="1363900"/>
            <a:ext cx="162600" cy="2952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B1EA4C"/>
              </a:solidFill>
            </a:endParaRPr>
          </a:p>
        </p:txBody>
      </p:sp>
      <p:sp>
        <p:nvSpPr>
          <p:cNvPr id="209" name="Google Shape;209;p21"/>
          <p:cNvSpPr/>
          <p:nvPr/>
        </p:nvSpPr>
        <p:spPr>
          <a:xfrm>
            <a:off x="7100625" y="1363900"/>
            <a:ext cx="162600" cy="2952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B1EA4C"/>
              </a:solidFill>
            </a:endParaRPr>
          </a:p>
        </p:txBody>
      </p:sp>
      <p:sp>
        <p:nvSpPr>
          <p:cNvPr id="210" name="Google Shape;210;p21"/>
          <p:cNvSpPr/>
          <p:nvPr/>
        </p:nvSpPr>
        <p:spPr>
          <a:xfrm>
            <a:off x="1614225" y="1363900"/>
            <a:ext cx="162600" cy="2952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B1EA4C"/>
              </a:solidFill>
            </a:endParaRPr>
          </a:p>
        </p:txBody>
      </p:sp>
      <p:sp>
        <p:nvSpPr>
          <p:cNvPr id="211" name="Google Shape;211;p21"/>
          <p:cNvSpPr txBox="1"/>
          <p:nvPr/>
        </p:nvSpPr>
        <p:spPr>
          <a:xfrm>
            <a:off x="2341706" y="2736800"/>
            <a:ext cx="1504800" cy="535500"/>
          </a:xfrm>
          <a:prstGeom prst="rect">
            <a:avLst/>
          </a:prstGeom>
          <a:solidFill>
            <a:srgbClr val="4285F4">
              <a:alpha val="39620"/>
            </a:srgbClr>
          </a:solidFill>
          <a:ln cap="flat" cmpd="sng" w="19050">
            <a:solidFill>
              <a:srgbClr val="351C7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Cleanup</a:t>
            </a:r>
            <a:endParaRPr sz="2000"/>
          </a:p>
        </p:txBody>
      </p:sp>
      <p:sp>
        <p:nvSpPr>
          <p:cNvPr id="212" name="Google Shape;212;p21"/>
          <p:cNvSpPr txBox="1"/>
          <p:nvPr/>
        </p:nvSpPr>
        <p:spPr>
          <a:xfrm>
            <a:off x="4847918" y="2749850"/>
            <a:ext cx="1600800" cy="509400"/>
          </a:xfrm>
          <a:prstGeom prst="rect">
            <a:avLst/>
          </a:prstGeom>
          <a:solidFill>
            <a:srgbClr val="4285F4">
              <a:alpha val="39620"/>
            </a:srgbClr>
          </a:solidFill>
          <a:ln cap="flat" cmpd="sng" w="19050">
            <a:solidFill>
              <a:srgbClr val="351C7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Analysis</a:t>
            </a:r>
            <a:endParaRPr sz="1900"/>
          </a:p>
        </p:txBody>
      </p:sp>
      <p:sp>
        <p:nvSpPr>
          <p:cNvPr id="213" name="Google Shape;213;p21"/>
          <p:cNvSpPr txBox="1"/>
          <p:nvPr/>
        </p:nvSpPr>
        <p:spPr>
          <a:xfrm>
            <a:off x="7200600" y="2762900"/>
            <a:ext cx="1696800" cy="509400"/>
          </a:xfrm>
          <a:prstGeom prst="rect">
            <a:avLst/>
          </a:prstGeom>
          <a:solidFill>
            <a:srgbClr val="4285F4">
              <a:alpha val="39620"/>
            </a:srgbClr>
          </a:solidFill>
          <a:ln cap="flat" cmpd="sng" w="19050">
            <a:solidFill>
              <a:srgbClr val="351C7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Visualization</a:t>
            </a:r>
            <a:endParaRPr sz="2100"/>
          </a:p>
        </p:txBody>
      </p:sp>
      <p:sp>
        <p:nvSpPr>
          <p:cNvPr id="214" name="Google Shape;214;p21"/>
          <p:cNvSpPr txBox="1"/>
          <p:nvPr/>
        </p:nvSpPr>
        <p:spPr>
          <a:xfrm>
            <a:off x="236100" y="3618613"/>
            <a:ext cx="8671800" cy="509400"/>
          </a:xfrm>
          <a:prstGeom prst="rect">
            <a:avLst/>
          </a:prstGeom>
          <a:solidFill>
            <a:srgbClr val="4285F4">
              <a:alpha val="46540"/>
            </a:srgbClr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0B0080"/>
                </a:solidFill>
              </a:rPr>
              <a:t>Not feasible due to data-constraint</a:t>
            </a:r>
            <a:endParaRPr sz="1500">
              <a:solidFill>
                <a:srgbClr val="0B0080"/>
              </a:solidFill>
            </a:endParaRPr>
          </a:p>
        </p:txBody>
      </p:sp>
      <p:sp>
        <p:nvSpPr>
          <p:cNvPr id="215" name="Google Shape;215;p21"/>
          <p:cNvSpPr txBox="1"/>
          <p:nvPr/>
        </p:nvSpPr>
        <p:spPr>
          <a:xfrm>
            <a:off x="240125" y="4520063"/>
            <a:ext cx="8671800" cy="448500"/>
          </a:xfrm>
          <a:prstGeom prst="rect">
            <a:avLst/>
          </a:prstGeom>
          <a:solidFill>
            <a:srgbClr val="C0FF53">
              <a:alpha val="54230"/>
            </a:srgbClr>
          </a:solidFill>
          <a:ln cap="flat" cmpd="sng" w="1905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274E13"/>
                </a:solidFill>
              </a:rPr>
              <a:t>Will attract customers, especially small-business owners</a:t>
            </a:r>
            <a:endParaRPr sz="1600">
              <a:solidFill>
                <a:srgbClr val="274E13"/>
              </a:solidFill>
            </a:endParaRPr>
          </a:p>
        </p:txBody>
      </p:sp>
      <p:pic>
        <p:nvPicPr>
          <p:cNvPr id="216" name="Google Shape;216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1800" y="4547926"/>
            <a:ext cx="332850" cy="39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